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3"/>
  </p:notesMasterIdLst>
  <p:sldIdLst>
    <p:sldId id="282" r:id="rId2"/>
    <p:sldId id="257" r:id="rId3"/>
    <p:sldId id="267" r:id="rId4"/>
    <p:sldId id="266" r:id="rId5"/>
    <p:sldId id="268" r:id="rId6"/>
    <p:sldId id="269" r:id="rId7"/>
    <p:sldId id="270" r:id="rId8"/>
    <p:sldId id="271" r:id="rId9"/>
    <p:sldId id="272" r:id="rId10"/>
    <p:sldId id="273" r:id="rId11"/>
    <p:sldId id="27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685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9F3DFC-0D43-40B1-9F15-2197F7232E06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C1F75E-AF2B-43AA-9A19-4574B40B3E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597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72DBB8B-BA6E-42D7-901E-56187A0AC164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9E9A68D-551D-47E1-8086-D9BDB57BC71B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DBB8B-BA6E-42D7-901E-56187A0AC164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9A68D-551D-47E1-8086-D9BDB57BC71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DBB8B-BA6E-42D7-901E-56187A0AC164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9A68D-551D-47E1-8086-D9BDB57BC71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72DBB8B-BA6E-42D7-901E-56187A0AC164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9E9A68D-551D-47E1-8086-D9BDB57BC71B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72DBB8B-BA6E-42D7-901E-56187A0AC164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9E9A68D-551D-47E1-8086-D9BDB57BC71B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DBB8B-BA6E-42D7-901E-56187A0AC164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9A68D-551D-47E1-8086-D9BDB57BC71B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DBB8B-BA6E-42D7-901E-56187A0AC164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9A68D-551D-47E1-8086-D9BDB57BC71B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72DBB8B-BA6E-42D7-901E-56187A0AC164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9E9A68D-551D-47E1-8086-D9BDB57BC71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DBB8B-BA6E-42D7-901E-56187A0AC164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9A68D-551D-47E1-8086-D9BDB57BC71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72DBB8B-BA6E-42D7-901E-56187A0AC164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9E9A68D-551D-47E1-8086-D9BDB57BC71B}" type="slidenum">
              <a:rPr lang="en-GB" smtClean="0"/>
              <a:t>‹#›</a:t>
            </a:fld>
            <a:endParaRPr lang="en-GB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72DBB8B-BA6E-42D7-901E-56187A0AC164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9E9A68D-551D-47E1-8086-D9BDB57BC71B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72DBB8B-BA6E-42D7-901E-56187A0AC164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9E9A68D-551D-47E1-8086-D9BDB57BC71B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620688"/>
            <a:ext cx="6172200" cy="4397874"/>
          </a:xfrm>
        </p:spPr>
        <p:txBody>
          <a:bodyPr>
            <a:normAutofit/>
          </a:bodyPr>
          <a:lstStyle/>
          <a:p>
            <a:pPr algn="ctr"/>
            <a:r>
              <a:rPr lang="ar-SA" sz="4000" dirty="0" smtClean="0"/>
              <a:t>جامعة البصرة</a:t>
            </a:r>
            <a:br>
              <a:rPr lang="ar-SA" sz="4000" dirty="0" smtClean="0"/>
            </a:br>
            <a:r>
              <a:rPr lang="ar-SA" sz="4000" dirty="0" smtClean="0"/>
              <a:t>كلية التربية –القرنة</a:t>
            </a:r>
            <a:br>
              <a:rPr lang="ar-SA" sz="4000" dirty="0" smtClean="0"/>
            </a:br>
            <a:r>
              <a:rPr lang="ar-SA" sz="3200" dirty="0" smtClean="0"/>
              <a:t>قسم الكيمياء</a:t>
            </a:r>
            <a:br>
              <a:rPr lang="ar-SA" sz="3200" dirty="0" smtClean="0"/>
            </a:br>
            <a:r>
              <a:rPr lang="ar-SA" sz="3200" dirty="0" smtClean="0"/>
              <a:t>الكيمياء التحليلية </a:t>
            </a:r>
            <a:br>
              <a:rPr lang="ar-SA" sz="3200" dirty="0" smtClean="0"/>
            </a:br>
            <a:r>
              <a:rPr lang="ar-SA" sz="3200" dirty="0" smtClean="0"/>
              <a:t>المرحلة الثانية</a:t>
            </a:r>
            <a:br>
              <a:rPr lang="ar-SA" sz="3200" dirty="0" smtClean="0"/>
            </a:br>
            <a:r>
              <a:rPr lang="ar-SA" sz="4000" dirty="0" smtClean="0"/>
              <a:t>الدراسة الصباحية</a:t>
            </a:r>
            <a:br>
              <a:rPr lang="ar-SA" sz="4000" dirty="0" smtClean="0"/>
            </a:br>
            <a:r>
              <a:rPr lang="ar-SA" sz="2400" dirty="0" smtClean="0"/>
              <a:t>المحاضرة الثالثة</a:t>
            </a:r>
            <a:endParaRPr lang="en-GB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SA" dirty="0" smtClean="0"/>
              <a:t>الدكتور بسام عاشور رشيد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299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764704"/>
            <a:ext cx="6216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683568" y="1412776"/>
            <a:ext cx="7848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IQ" sz="2400" dirty="0"/>
              <a:t>حيث يعطي في الماء ايون رابع فنيل الزرنيخيوم الموجب الذي يتفاعل</a:t>
            </a:r>
          </a:p>
          <a:p>
            <a:pPr algn="r"/>
            <a:r>
              <a:rPr lang="ar-IQ" sz="2400" dirty="0"/>
              <a:t>مع الزئبق:</a:t>
            </a:r>
            <a:endParaRPr lang="en-GB" sz="24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306836"/>
            <a:ext cx="6203950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" y="3017242"/>
            <a:ext cx="7766050" cy="213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797152"/>
            <a:ext cx="2627488" cy="1698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550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150" y="476672"/>
            <a:ext cx="7759700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403648" y="4211796"/>
            <a:ext cx="6372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b="1" dirty="0" smtClean="0"/>
              <a:t>س «   م</a:t>
            </a:r>
            <a:r>
              <a:rPr lang="ar-IQ" sz="2400" b="1" dirty="0" smtClean="0"/>
              <a:t>الفرق </a:t>
            </a:r>
            <a:r>
              <a:rPr lang="ar-IQ" sz="2400" b="1" dirty="0"/>
              <a:t>بين المرسبات العضوية والمرسبات </a:t>
            </a:r>
            <a:r>
              <a:rPr lang="ar-IQ" sz="2400" b="1" dirty="0" smtClean="0"/>
              <a:t>اللاعضوية</a:t>
            </a:r>
            <a:r>
              <a:rPr lang="ar-SA" sz="2400" b="1" dirty="0" smtClean="0"/>
              <a:t>؟</a:t>
            </a:r>
            <a:endParaRPr lang="en-GB" sz="2400" dirty="0"/>
          </a:p>
        </p:txBody>
      </p:sp>
      <p:sp>
        <p:nvSpPr>
          <p:cNvPr id="4" name="Rectangle 3"/>
          <p:cNvSpPr/>
          <p:nvPr/>
        </p:nvSpPr>
        <p:spPr>
          <a:xfrm>
            <a:off x="1979712" y="5733256"/>
            <a:ext cx="5628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b="1" dirty="0" smtClean="0"/>
              <a:t>المحاضرة القادمة :ا</a:t>
            </a:r>
            <a:r>
              <a:rPr lang="ar-IQ" b="1" dirty="0" smtClean="0"/>
              <a:t>لتكوين </a:t>
            </a:r>
            <a:r>
              <a:rPr lang="ar-IQ" b="1" dirty="0"/>
              <a:t>البلوري </a:t>
            </a:r>
            <a:r>
              <a:rPr lang="ar-IQ" b="1" dirty="0" smtClean="0"/>
              <a:t>للراسب</a:t>
            </a:r>
            <a:r>
              <a:rPr lang="ar-SA" b="1" dirty="0" smtClean="0"/>
              <a:t>+ مسائل وامثلة للعامل الوزني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393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98630" y="908720"/>
            <a:ext cx="29177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IQ" sz="2400" b="1" dirty="0"/>
              <a:t>المرسبات العضوية المخلبية</a:t>
            </a:r>
            <a:endParaRPr lang="en-GB" sz="2400" dirty="0"/>
          </a:p>
        </p:txBody>
      </p:sp>
      <p:sp>
        <p:nvSpPr>
          <p:cNvPr id="4" name="Rectangle 3"/>
          <p:cNvSpPr/>
          <p:nvPr/>
        </p:nvSpPr>
        <p:spPr>
          <a:xfrm>
            <a:off x="1043608" y="1700808"/>
            <a:ext cx="74168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IQ" sz="2400" dirty="0"/>
              <a:t>وهي المواد التي تكون مع ايونات الفلزات مركبات معقدة تعاضدية أو</a:t>
            </a:r>
          </a:p>
          <a:p>
            <a:pPr algn="r"/>
            <a:r>
              <a:rPr lang="ar-IQ" sz="2400" dirty="0"/>
              <a:t>توافقية غير متجانسة ذات اثنين أو أكثر من المجاميع الفعالة لنفس العضيدة</a:t>
            </a:r>
          </a:p>
          <a:p>
            <a:pPr algn="r"/>
            <a:r>
              <a:rPr lang="ar-IQ" sz="2400" dirty="0"/>
              <a:t>وتحتوي المرسبات المخلبية على مجاميع حامضية أي ذات هيدروجين</a:t>
            </a:r>
          </a:p>
          <a:p>
            <a:pPr algn="r"/>
            <a:r>
              <a:rPr lang="ar-IQ" sz="2400" dirty="0"/>
              <a:t>يمكن إزاحته وأهمها :</a:t>
            </a:r>
            <a:endParaRPr lang="en-GB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970278"/>
              </p:ext>
            </p:extLst>
          </p:nvPr>
        </p:nvGraphicFramePr>
        <p:xfrm>
          <a:off x="4067944" y="3951064"/>
          <a:ext cx="403244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2584"/>
                <a:gridCol w="1232309"/>
                <a:gridCol w="467555"/>
              </a:tblGrid>
              <a:tr h="370840">
                <a:tc>
                  <a:txBody>
                    <a:bodyPr/>
                    <a:lstStyle/>
                    <a:p>
                      <a:r>
                        <a:rPr lang="ar-IQ" sz="1800" dirty="0" smtClean="0"/>
                        <a:t>كاربونيل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C=O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1">
                        <a:buFont typeface="+mj-lt"/>
                        <a:buNone/>
                      </a:pPr>
                      <a:r>
                        <a:rPr lang="ar-SA" dirty="0" smtClean="0"/>
                        <a:t>1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ar-IQ" sz="1800" dirty="0" smtClean="0"/>
                        <a:t>كاربوكسيل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COOH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ar-SA" dirty="0" smtClean="0"/>
                        <a:t>2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ar-IQ" sz="1800" dirty="0" smtClean="0"/>
                        <a:t>هيدروكسيل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OH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 smtClean="0"/>
                        <a:t>3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ar-IQ" sz="1800" dirty="0" smtClean="0"/>
                        <a:t>سالفونيك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SO3H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 smtClean="0"/>
                        <a:t>4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ar-IQ" sz="1800" dirty="0" smtClean="0"/>
                        <a:t>ميركابتو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SH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 smtClean="0"/>
                        <a:t>5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4730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3"/>
    </mc:Choice>
    <mc:Fallback xmlns="">
      <p:transition spd="slow" advTm="1083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8324" x="3575050" y="3695700"/>
          <p14:tracePt t="8508" x="3581400" y="3695700"/>
          <p14:tracePt t="8525" x="3594100" y="3695700"/>
          <p14:tracePt t="8532" x="3600450" y="3695700"/>
          <p14:tracePt t="8558" x="3613150" y="3702050"/>
          <p14:tracePt t="8564" x="3638550" y="3708400"/>
          <p14:tracePt t="8575" x="3676650" y="3708400"/>
          <p14:tracePt t="8596" x="3695700" y="3708400"/>
          <p14:tracePt t="8611" x="3759200" y="3708400"/>
          <p14:tracePt t="8627" x="3816350" y="3708400"/>
          <p14:tracePt t="8644" x="3854450" y="3708400"/>
          <p14:tracePt t="8660" x="3905250" y="3702050"/>
          <p14:tracePt t="8692" x="3930650" y="3702050"/>
          <p14:tracePt t="8692" x="3943350" y="3695700"/>
          <p14:tracePt t="8709" x="3975100" y="3689350"/>
          <p14:tracePt t="8725" x="4006850" y="3683000"/>
          <p14:tracePt t="8742" x="4044950" y="3670300"/>
          <p14:tracePt t="8758" x="4076700" y="3663950"/>
          <p14:tracePt t="8775" x="4108450" y="3663950"/>
          <p14:tracePt t="8792" x="4140200" y="3663950"/>
          <p14:tracePt t="8809" x="4165600" y="3657600"/>
          <p14:tracePt t="8825" x="4184650" y="3657600"/>
          <p14:tracePt t="8843" x="4191000" y="3657600"/>
          <p14:tracePt t="8858" x="4210050" y="3657600"/>
          <p14:tracePt t="8875" x="4222750" y="3657600"/>
          <p14:tracePt t="8892" x="4241800" y="3651250"/>
          <p14:tracePt t="8910" x="4254500" y="3651250"/>
          <p14:tracePt t="8948" x="4267200" y="3651250"/>
          <p14:tracePt t="8963" x="4286250" y="3651250"/>
          <p14:tracePt t="8972" x="4318000" y="3651250"/>
          <p14:tracePt t="8994" x="4337050" y="3657600"/>
          <p14:tracePt t="9007" x="4349750" y="3657600"/>
          <p14:tracePt t="9024" x="4381500" y="3657600"/>
          <p14:tracePt t="9041" x="4406900" y="3657600"/>
          <p14:tracePt t="9058" x="4438650" y="3657600"/>
          <p14:tracePt t="9074" x="4464050" y="3657600"/>
          <p14:tracePt t="9074" x="4470400" y="3657600"/>
          <p14:tracePt t="9092" x="4489450" y="3657600"/>
          <p14:tracePt t="9108" x="4527550" y="3657600"/>
          <p14:tracePt t="9125" x="4591050" y="3657600"/>
          <p14:tracePt t="9142" x="4800600" y="3657600"/>
          <p14:tracePt t="9159" x="4933950" y="3657600"/>
          <p14:tracePt t="9175" x="5003800" y="3657600"/>
          <p14:tracePt t="9192" x="5099050" y="3657600"/>
          <p14:tracePt t="9208" x="5187950" y="3657600"/>
          <p14:tracePt t="9226" x="5314950" y="3670300"/>
          <p14:tracePt t="9241" x="5346700" y="3670300"/>
          <p14:tracePt t="9259" x="5365750" y="3670300"/>
          <p14:tracePt t="9274" x="5391150" y="3670300"/>
          <p14:tracePt t="9274" x="5422900" y="3670300"/>
          <p14:tracePt t="9292" x="5499100" y="3670300"/>
          <p14:tracePt t="9308" x="5626100" y="3670300"/>
          <p14:tracePt t="9324" x="5715000" y="3657600"/>
          <p14:tracePt t="9341" x="5803900" y="3663950"/>
          <p14:tracePt t="9359" x="5842000" y="3663950"/>
          <p14:tracePt t="9374" x="5848350" y="3663950"/>
          <p14:tracePt t="9392" x="5854700" y="3657600"/>
          <p14:tracePt t="9444" x="5848350" y="3657600"/>
          <p14:tracePt t="9484" x="5854700" y="3651250"/>
          <p14:tracePt t="9500" x="5861050" y="3651250"/>
          <p14:tracePt t="9508" x="5880100" y="3644900"/>
          <p14:tracePt t="9524" x="5930900" y="3644900"/>
          <p14:tracePt t="9541" x="5969000" y="3644900"/>
          <p14:tracePt t="9557" x="5981700" y="3644900"/>
          <p14:tracePt t="9574" x="6019800" y="3644900"/>
          <p14:tracePt t="9591" x="6032500" y="3644900"/>
          <p14:tracePt t="9609" x="6051550" y="3632200"/>
          <p14:tracePt t="9624" x="6070600" y="3632200"/>
          <p14:tracePt t="9676" x="6076950" y="3632200"/>
          <p14:tracePt t="9692" x="6089650" y="3632200"/>
          <p14:tracePt t="9692" x="6096000" y="3625850"/>
          <p14:tracePt t="9707" x="6102350" y="3619500"/>
          <p14:tracePt t="9812" x="6108700" y="3619500"/>
          <p14:tracePt t="9820" x="6115050" y="3619500"/>
          <p14:tracePt t="9828" x="6121400" y="3619500"/>
          <p14:tracePt t="9860" x="6140450" y="3619500"/>
          <p14:tracePt t="9876" x="6146800" y="3619500"/>
          <p14:tracePt t="9884" x="6172200" y="3619500"/>
          <p14:tracePt t="9892" x="6197600" y="3619500"/>
          <p14:tracePt t="9892" x="6210300" y="3619500"/>
          <p14:tracePt t="9908" x="6235700" y="3619500"/>
          <p14:tracePt t="9924" x="6254750" y="3619500"/>
          <p14:tracePt t="10068" x="6261100" y="3619500"/>
          <p14:tracePt t="10076" x="6273800" y="3619500"/>
          <p14:tracePt t="10169" x="0" y="0"/>
        </p14:tracePtLst>
      </p14:laserTrace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7049079"/>
              </p:ext>
            </p:extLst>
          </p:nvPr>
        </p:nvGraphicFramePr>
        <p:xfrm>
          <a:off x="2148408" y="2060848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960"/>
                <a:gridCol w="2592288"/>
                <a:gridCol w="8157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ar-IQ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نايترو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ar-SA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en-GB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 </a:t>
                      </a:r>
                      <a:r>
                        <a:rPr kumimoji="0" lang="ar-IQ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1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</a:t>
                      </a:r>
                      <a:r>
                        <a:rPr kumimoji="0" lang="ar-IQ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مينو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ar-SA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NH </a:t>
                      </a:r>
                      <a:r>
                        <a:rPr kumimoji="0" lang="ar-IQ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2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SA" dirty="0" smtClean="0"/>
                        <a:t>اميتو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ar-IQ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-</a:t>
                      </a:r>
                      <a:r>
                        <a:rPr kumimoji="0"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HN-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3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ar-IQ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نتروجين حلقي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ar-IQ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kumimoji="0"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N-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4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763688" y="476672"/>
            <a:ext cx="66247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IQ" sz="2400" dirty="0"/>
              <a:t>وتحتوي على مجاميع توافقية او تساندية ذات أزواج الكترونية غير</a:t>
            </a:r>
          </a:p>
          <a:p>
            <a:pPr algn="r"/>
            <a:r>
              <a:rPr lang="ar-IQ" sz="2400" dirty="0"/>
              <a:t>مشتركة حرة أهمها:</a:t>
            </a:r>
            <a:endParaRPr lang="en-GB" sz="2400" dirty="0"/>
          </a:p>
        </p:txBody>
      </p:sp>
      <p:sp>
        <p:nvSpPr>
          <p:cNvPr id="7" name="Rectangle 6"/>
          <p:cNvSpPr/>
          <p:nvPr/>
        </p:nvSpPr>
        <p:spPr>
          <a:xfrm>
            <a:off x="1763688" y="3956863"/>
            <a:ext cx="69127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IQ" sz="2400" dirty="0"/>
              <a:t>إن هذا الايون الفلزي المتفاعل فيجب ان يكون ذا حجم وعدد تأكسدي</a:t>
            </a:r>
          </a:p>
          <a:p>
            <a:pPr algn="just" rtl="1"/>
            <a:r>
              <a:rPr lang="ar-IQ" sz="2400" dirty="0"/>
              <a:t>توافقي أو تعاضدي مناسبة لتكوين المركب </a:t>
            </a:r>
            <a:r>
              <a:rPr lang="ar-IQ" sz="2400" dirty="0" smtClean="0"/>
              <a:t>الحلقي</a:t>
            </a:r>
            <a:endParaRPr lang="ar-SA" sz="2400" dirty="0" smtClean="0"/>
          </a:p>
          <a:p>
            <a:pPr algn="just" rtl="1"/>
            <a:r>
              <a:rPr lang="ar-IQ" sz="2400" dirty="0" smtClean="0"/>
              <a:t> </a:t>
            </a:r>
            <a:r>
              <a:rPr lang="ar-IQ" sz="2400" b="1" dirty="0"/>
              <a:t>واهم انواع </a:t>
            </a:r>
            <a:r>
              <a:rPr lang="ar-IQ" sz="2400" b="1" dirty="0" smtClean="0"/>
              <a:t>المرسبات</a:t>
            </a:r>
            <a:r>
              <a:rPr lang="ar-SA" sz="2400" b="1" dirty="0" smtClean="0"/>
              <a:t> </a:t>
            </a:r>
            <a:r>
              <a:rPr lang="ar-IQ" sz="2400" dirty="0"/>
              <a:t>العضوية التي تكون مركبات حلقية هو ثنائي المثيل </a:t>
            </a:r>
            <a:r>
              <a:rPr lang="ar-IQ" sz="2400" dirty="0" smtClean="0"/>
              <a:t>كلايوكسيم</a:t>
            </a:r>
            <a:r>
              <a:rPr lang="ar-SA" sz="2400" dirty="0" smtClean="0"/>
              <a:t> </a:t>
            </a:r>
            <a:r>
              <a:rPr lang="en-GB" sz="2400" dirty="0"/>
              <a:t>Dimethyl </a:t>
            </a:r>
            <a:r>
              <a:rPr lang="en-GB" sz="2400" dirty="0" err="1"/>
              <a:t>Glyoxime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20667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620688"/>
            <a:ext cx="45015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GB" sz="2400" b="1" dirty="0"/>
              <a:t>Dimethyl </a:t>
            </a:r>
            <a:r>
              <a:rPr lang="en-GB" sz="2400" b="1" dirty="0" err="1"/>
              <a:t>Glyoxime</a:t>
            </a:r>
            <a:r>
              <a:rPr lang="en-GB" sz="2400" b="1" dirty="0"/>
              <a:t> </a:t>
            </a:r>
            <a:r>
              <a:rPr lang="ar-SA" sz="2400" b="1" dirty="0" smtClean="0"/>
              <a:t>)</a:t>
            </a:r>
            <a:r>
              <a:rPr lang="en-GB" sz="2400" b="1" dirty="0" smtClean="0"/>
              <a:t> DMG</a:t>
            </a:r>
            <a:r>
              <a:rPr lang="ar-SA" sz="2400" b="1" dirty="0" smtClean="0"/>
              <a:t>(</a:t>
            </a:r>
            <a:endParaRPr lang="en-GB" sz="2400" dirty="0"/>
          </a:p>
        </p:txBody>
      </p:sp>
      <p:sp>
        <p:nvSpPr>
          <p:cNvPr id="4" name="Rectangle 3"/>
          <p:cNvSpPr/>
          <p:nvPr/>
        </p:nvSpPr>
        <p:spPr>
          <a:xfrm>
            <a:off x="4067944" y="1484784"/>
            <a:ext cx="41681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dirty="0"/>
              <a:t>من أقدم المرسبات العضوية له التركيب الكيميائي الآتي: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938" y="1906860"/>
            <a:ext cx="4810125" cy="476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2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404664"/>
            <a:ext cx="74888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IQ" sz="2400" dirty="0"/>
              <a:t>يتفاعل هذا الكاشف العضوي بتخصصية عالية مع </a:t>
            </a:r>
            <a:r>
              <a:rPr lang="ar-IQ" sz="2400" b="1" dirty="0"/>
              <a:t>النيكل في الوسط</a:t>
            </a:r>
          </a:p>
          <a:p>
            <a:pPr algn="r"/>
            <a:r>
              <a:rPr lang="ar-IQ" sz="2400" b="1" dirty="0"/>
              <a:t>القاعدي</a:t>
            </a:r>
            <a:r>
              <a:rPr lang="ar-IQ" sz="2400" dirty="0"/>
              <a:t> مكونا </a:t>
            </a:r>
            <a:r>
              <a:rPr lang="ar-IQ" sz="2400" b="1" dirty="0"/>
              <a:t>راسبا احمر قانيا </a:t>
            </a:r>
            <a:r>
              <a:rPr lang="ar-IQ" sz="2400" dirty="0"/>
              <a:t>ومع البلاديوم في الوسط الحامضي اذ يكون مع</a:t>
            </a:r>
          </a:p>
          <a:p>
            <a:pPr algn="r"/>
            <a:r>
              <a:rPr lang="ar-IQ" sz="2400" dirty="0"/>
              <a:t>النيكل المعقد التالي:</a:t>
            </a:r>
            <a:endParaRPr lang="en-GB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7149" y="2057331"/>
            <a:ext cx="5351115" cy="4035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406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836712"/>
            <a:ext cx="77048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IQ" sz="2400" dirty="0"/>
              <a:t>إن هذا المركب التناسقي الذي يتكون من تفاعل ثنائي مثيل كلايوكسيم</a:t>
            </a:r>
          </a:p>
          <a:p>
            <a:pPr algn="r"/>
            <a:r>
              <a:rPr lang="ar-IQ" sz="2400" dirty="0"/>
              <a:t>حيث يتكون من كميات قليلة )</a:t>
            </a:r>
            <a:r>
              <a:rPr lang="en-GB" sz="2400" dirty="0"/>
              <a:t>Bulky) </a:t>
            </a:r>
            <a:r>
              <a:rPr lang="ar-IQ" sz="2400" dirty="0"/>
              <a:t>مع النيكل يتميز بأنه راسب ضخم</a:t>
            </a:r>
          </a:p>
          <a:p>
            <a:pPr algn="r"/>
            <a:r>
              <a:rPr lang="ar-IQ" sz="2400" dirty="0"/>
              <a:t>من النيكل وانه يزحف على قمع الترشيح خلال عمليتي الترشيح والغسل</a:t>
            </a:r>
          </a:p>
          <a:p>
            <a:pPr algn="r"/>
            <a:r>
              <a:rPr lang="ar-IQ" sz="2400" dirty="0"/>
              <a:t>ويجفف هذا الراسب عند درجة 110 مْ ويحتوي التركيب الكيميائي ككليت</a:t>
            </a:r>
          </a:p>
          <a:p>
            <a:pPr algn="r"/>
            <a:r>
              <a:rPr lang="ar-IQ" sz="2400" dirty="0"/>
              <a:t>النيكل ثنائي مثيل كلايوكسيم على أواصر تساهمية تمثل </a:t>
            </a:r>
            <a:r>
              <a:rPr lang="en-GB" sz="2400" dirty="0" smtClean="0"/>
              <a:t>(  </a:t>
            </a:r>
            <a:r>
              <a:rPr lang="en-GB" sz="2400" b="1" dirty="0" smtClean="0"/>
              <a:t>___</a:t>
            </a:r>
            <a:r>
              <a:rPr lang="en-GB" sz="2400" dirty="0" smtClean="0"/>
              <a:t>  )</a:t>
            </a:r>
            <a:r>
              <a:rPr lang="ar-IQ" sz="2400" dirty="0" smtClean="0"/>
              <a:t> </a:t>
            </a:r>
            <a:r>
              <a:rPr lang="ar-IQ" sz="2400" dirty="0"/>
              <a:t>وأواصر</a:t>
            </a:r>
          </a:p>
          <a:p>
            <a:pPr algn="r"/>
            <a:r>
              <a:rPr lang="ar-IQ" sz="2400" dirty="0"/>
              <a:t>تناسقية تساهمية تمثل ) ← ( وتقوم هذه الأواصر بربط جزيئتي ثنائي مثيل</a:t>
            </a:r>
          </a:p>
          <a:p>
            <a:pPr algn="r"/>
            <a:r>
              <a:rPr lang="ar-IQ" sz="2400" dirty="0" smtClean="0"/>
              <a:t>كلايوكسيم </a:t>
            </a:r>
            <a:r>
              <a:rPr lang="ar-IQ" sz="2400" dirty="0"/>
              <a:t>مع النيكل </a:t>
            </a:r>
            <a:r>
              <a:rPr lang="ar-IQ" sz="2400" dirty="0" smtClean="0"/>
              <a:t>.</a:t>
            </a:r>
            <a:endParaRPr lang="en-GB" sz="2400" dirty="0" smtClean="0"/>
          </a:p>
          <a:p>
            <a:pPr algn="just" rtl="1"/>
            <a:r>
              <a:rPr lang="ar-IQ" sz="2400" dirty="0"/>
              <a:t>إن هذا المركب الكليتي المتكون يكون مستقرا لأنه يحتوي على حلقتين</a:t>
            </a:r>
          </a:p>
          <a:p>
            <a:pPr algn="just" rtl="1"/>
            <a:r>
              <a:rPr lang="ar-IQ" sz="2400" dirty="0"/>
              <a:t>خماسية الذرات وحلقتين سداسية الذرات . اضافة الى هذا فان هذا الكاشف</a:t>
            </a:r>
          </a:p>
          <a:p>
            <a:pPr algn="just" rtl="1"/>
            <a:r>
              <a:rPr lang="ar-IQ" sz="2400" dirty="0"/>
              <a:t>العضوي يمكن أن يكون مركبات كليتية مع الخارصين والنحاس </a:t>
            </a:r>
            <a:r>
              <a:rPr lang="ar-IQ" sz="2400" dirty="0" smtClean="0"/>
              <a:t>والكوبلت</a:t>
            </a:r>
            <a:endParaRPr lang="en-GB" sz="2400" dirty="0" smtClean="0"/>
          </a:p>
          <a:p>
            <a:pPr algn="r"/>
            <a:r>
              <a:rPr lang="ar-IQ" sz="2400" dirty="0"/>
              <a:t>وهذه المركبات المتكونة تكون ذائبة في الماء ولهذا لا يمكن تقديرهذه</a:t>
            </a:r>
          </a:p>
          <a:p>
            <a:pPr algn="r"/>
            <a:r>
              <a:rPr lang="ar-IQ" sz="2400" dirty="0"/>
              <a:t>الفلزات بالطرق الكمية الوزنية عن طريق استخدام هذا الكاشف.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42926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124744"/>
            <a:ext cx="73448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400" b="1" dirty="0" err="1"/>
              <a:t>Hydroxyquinoline</a:t>
            </a:r>
            <a:r>
              <a:rPr lang="en-GB" sz="2400" b="1" dirty="0"/>
              <a:t> </a:t>
            </a:r>
            <a:r>
              <a:rPr lang="en-GB" sz="2400" b="1" dirty="0" smtClean="0"/>
              <a:t>(OXINE ) </a:t>
            </a:r>
            <a:r>
              <a:rPr lang="ar-IQ" sz="2400" b="1" dirty="0" smtClean="0"/>
              <a:t>هيدروكسي </a:t>
            </a:r>
            <a:r>
              <a:rPr lang="ar-IQ" sz="2400" b="1" dirty="0"/>
              <a:t>كوينولين</a:t>
            </a:r>
            <a:endParaRPr lang="en-GB" sz="2400" dirty="0"/>
          </a:p>
        </p:txBody>
      </p:sp>
      <p:sp>
        <p:nvSpPr>
          <p:cNvPr id="3" name="Rectangle 2"/>
          <p:cNvSpPr/>
          <p:nvPr/>
        </p:nvSpPr>
        <p:spPr>
          <a:xfrm>
            <a:off x="7141211" y="1095127"/>
            <a:ext cx="5517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prstClr val="black"/>
                </a:solidFill>
              </a:rPr>
              <a:t>-8 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611560" y="1988840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IQ" sz="2400" dirty="0"/>
              <a:t>إن هذا الكاشف له القدرة على ترسيب عدد من ايونات الفلزات معتمدة</a:t>
            </a:r>
          </a:p>
          <a:p>
            <a:pPr algn="r"/>
            <a:r>
              <a:rPr lang="en-GB" sz="2400" dirty="0"/>
              <a:t>.</a:t>
            </a:r>
            <a:r>
              <a:rPr lang="en-GB" sz="2400" b="1" dirty="0"/>
              <a:t>pH </a:t>
            </a:r>
            <a:r>
              <a:rPr lang="ar-IQ" sz="2400" b="1" dirty="0"/>
              <a:t>على قيم الدالة الهيدروجينية</a:t>
            </a:r>
            <a:endParaRPr lang="en-GB" sz="24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6319" y="3004432"/>
            <a:ext cx="3355841" cy="3160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519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476672"/>
            <a:ext cx="74888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IQ" sz="2400" dirty="0"/>
              <a:t>ويمكن لهذا الكاشف أن يكون مركبات كليتياً مع الألمنيوم والمغنيسيوم</a:t>
            </a:r>
          </a:p>
          <a:p>
            <a:pPr algn="r"/>
            <a:r>
              <a:rPr lang="ar-IQ" sz="2400" dirty="0"/>
              <a:t>كل على انفراد وتحت ظروف مسيطر عليها فمثلا يكون تفاعله مع الألمنيوم</a:t>
            </a:r>
          </a:p>
          <a:p>
            <a:pPr algn="r"/>
            <a:r>
              <a:rPr lang="ar-IQ" sz="2400" dirty="0" smtClean="0"/>
              <a:t>كما </a:t>
            </a:r>
            <a:r>
              <a:rPr lang="ar-IQ" sz="2400" dirty="0"/>
              <a:t>يلي</a:t>
            </a:r>
            <a:r>
              <a:rPr lang="ar-IQ" sz="2400" dirty="0" smtClean="0"/>
              <a:t>:</a:t>
            </a:r>
            <a:endParaRPr lang="en-GB" sz="2400" dirty="0" smtClean="0"/>
          </a:p>
          <a:p>
            <a:pPr algn="r"/>
            <a:r>
              <a:rPr lang="ar-SA" sz="2400" dirty="0" smtClean="0"/>
              <a:t> </a:t>
            </a:r>
            <a:r>
              <a:rPr lang="ar-SA" sz="2400" b="1" dirty="0" smtClean="0"/>
              <a:t>واجب</a:t>
            </a:r>
            <a:r>
              <a:rPr lang="ar-SA" sz="2400" dirty="0" smtClean="0"/>
              <a:t>:</a:t>
            </a:r>
            <a:endParaRPr lang="en-GB" sz="2400" dirty="0"/>
          </a:p>
        </p:txBody>
      </p:sp>
      <p:sp>
        <p:nvSpPr>
          <p:cNvPr id="4" name="Rectangle 3"/>
          <p:cNvSpPr/>
          <p:nvPr/>
        </p:nvSpPr>
        <p:spPr>
          <a:xfrm>
            <a:off x="-108520" y="2967335"/>
            <a:ext cx="88921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SA" sz="2400" dirty="0" smtClean="0"/>
              <a:t> </a:t>
            </a:r>
            <a:r>
              <a:rPr lang="ar-IQ" sz="2400" dirty="0" smtClean="0"/>
              <a:t>ويستعمل غالبا </a:t>
            </a:r>
            <a:r>
              <a:rPr lang="ar-IQ" sz="2400" dirty="0"/>
              <a:t>في فصل الكوبلت </a:t>
            </a:r>
            <a:r>
              <a:rPr lang="ar-SA" sz="2400" dirty="0" smtClean="0"/>
              <a:t>عن النيكل</a:t>
            </a:r>
            <a:r>
              <a:rPr lang="en-GB" sz="2400" dirty="0" smtClean="0"/>
              <a:t>Co</a:t>
            </a:r>
            <a:r>
              <a:rPr lang="ar-SA" sz="2400" baseline="30000" dirty="0" smtClean="0"/>
              <a:t>+2</a:t>
            </a:r>
            <a:r>
              <a:rPr lang="en-GB" sz="2400" dirty="0" smtClean="0"/>
              <a:t> </a:t>
            </a:r>
            <a:r>
              <a:rPr lang="ar-IQ" sz="2400" dirty="0"/>
              <a:t>و </a:t>
            </a:r>
            <a:r>
              <a:rPr lang="en-GB" sz="2400" dirty="0" err="1" smtClean="0"/>
              <a:t>Pd</a:t>
            </a:r>
            <a:r>
              <a:rPr lang="en-GB" sz="2400" dirty="0" smtClean="0"/>
              <a:t> </a:t>
            </a:r>
            <a:r>
              <a:rPr lang="ar-IQ" sz="2400" dirty="0"/>
              <a:t>و </a:t>
            </a:r>
            <a:r>
              <a:rPr lang="ar-IQ" sz="2400" baseline="30000" dirty="0"/>
              <a:t>+ 2</a:t>
            </a:r>
            <a:r>
              <a:rPr lang="ar-IQ" sz="2400" dirty="0"/>
              <a:t> </a:t>
            </a:r>
            <a:r>
              <a:rPr lang="en-GB" sz="2400" dirty="0" smtClean="0"/>
              <a:t>Cu</a:t>
            </a:r>
            <a:r>
              <a:rPr lang="ar-SA" sz="2400" baseline="30000" dirty="0" smtClean="0"/>
              <a:t>+2</a:t>
            </a:r>
            <a:r>
              <a:rPr lang="en-GB" sz="2400" dirty="0" smtClean="0"/>
              <a:t> </a:t>
            </a:r>
            <a:r>
              <a:rPr lang="ar-IQ" sz="2400" dirty="0"/>
              <a:t>يرسب هذا </a:t>
            </a:r>
            <a:r>
              <a:rPr lang="ar-IQ" sz="2400" dirty="0" smtClean="0"/>
              <a:t>الكاشف</a:t>
            </a:r>
            <a:r>
              <a:rPr lang="ar-SA" sz="2400" dirty="0" smtClean="0"/>
              <a:t>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78965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13900" y="692696"/>
            <a:ext cx="37305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/>
              <a:t>مرسبات التكتلات –الأيونية العضوية</a:t>
            </a:r>
            <a:endParaRPr lang="en-GB" sz="2400" dirty="0"/>
          </a:p>
        </p:txBody>
      </p:sp>
      <p:sp>
        <p:nvSpPr>
          <p:cNvPr id="4" name="Rectangle 3"/>
          <p:cNvSpPr/>
          <p:nvPr/>
        </p:nvSpPr>
        <p:spPr>
          <a:xfrm>
            <a:off x="179512" y="764704"/>
            <a:ext cx="3960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Ion Association </a:t>
            </a:r>
            <a:r>
              <a:rPr lang="en-GB" b="1" dirty="0" smtClean="0"/>
              <a:t>Precipitations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683568" y="1997839"/>
            <a:ext cx="748883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IQ" sz="2400" dirty="0"/>
              <a:t>بعض المركبات العضوية تتأين في المحاليل المائية مكونة ايونات سالبة</a:t>
            </a:r>
          </a:p>
          <a:p>
            <a:pPr algn="r"/>
            <a:r>
              <a:rPr lang="ar-IQ" sz="2400" dirty="0"/>
              <a:t>واخرى موجبة . ومن خلال تفاعلها مع بعض الضروب المعاكسة لها في</a:t>
            </a:r>
          </a:p>
          <a:p>
            <a:pPr algn="r"/>
            <a:r>
              <a:rPr lang="ar-IQ" sz="2400" dirty="0"/>
              <a:t>الشحنة تكون مركبات قليلة الذوبان بالماء ولا يكون تركيبها من النوع</a:t>
            </a:r>
          </a:p>
          <a:p>
            <a:pPr algn="r"/>
            <a:r>
              <a:rPr lang="ar-IQ" sz="2400" dirty="0"/>
              <a:t>الحلقي </a:t>
            </a:r>
            <a:r>
              <a:rPr lang="ar-IQ" sz="2400" dirty="0" smtClean="0"/>
              <a:t>كم</a:t>
            </a:r>
            <a:r>
              <a:rPr lang="ar-SA" sz="2400" dirty="0" smtClean="0"/>
              <a:t>ا</a:t>
            </a:r>
            <a:r>
              <a:rPr lang="ar-IQ" sz="2400" dirty="0" smtClean="0"/>
              <a:t> </a:t>
            </a:r>
            <a:r>
              <a:rPr lang="ar-IQ" sz="2400" dirty="0"/>
              <a:t>تكون الاصرة الرابطة بين ايونات المرسب والتفاعل ذات</a:t>
            </a:r>
          </a:p>
          <a:p>
            <a:pPr algn="r"/>
            <a:r>
              <a:rPr lang="ar-IQ" sz="2400" dirty="0"/>
              <a:t>صفات ايونية . وان الذوبانية الضئيلة للأملاح الناتجة تسمح بإجراء </a:t>
            </a:r>
            <a:r>
              <a:rPr lang="ar-IQ" sz="2400" dirty="0" smtClean="0"/>
              <a:t>فصل</a:t>
            </a:r>
            <a:r>
              <a:rPr lang="ar-SA" sz="2400" dirty="0" smtClean="0"/>
              <a:t> </a:t>
            </a:r>
            <a:r>
              <a:rPr lang="ar-IQ" sz="2400" dirty="0"/>
              <a:t>كمي لبعض العناصر اضافة الى تعيين كمي لبعضها . واهمها كلوريد رابع</a:t>
            </a:r>
          </a:p>
          <a:p>
            <a:pPr algn="r"/>
            <a:r>
              <a:rPr lang="ar-IQ" sz="2400" dirty="0"/>
              <a:t>فنيل الزرنيخيوم</a:t>
            </a:r>
            <a:endParaRPr lang="en-GB" sz="2400" dirty="0"/>
          </a:p>
        </p:txBody>
      </p:sp>
      <p:sp>
        <p:nvSpPr>
          <p:cNvPr id="6" name="Rectangle 5"/>
          <p:cNvSpPr/>
          <p:nvPr/>
        </p:nvSpPr>
        <p:spPr>
          <a:xfrm>
            <a:off x="1205880" y="4715852"/>
            <a:ext cx="59584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err="1"/>
              <a:t>Tetraphenylarsonium</a:t>
            </a:r>
            <a:r>
              <a:rPr lang="en-GB" dirty="0"/>
              <a:t> Chloride [(C</a:t>
            </a:r>
            <a:r>
              <a:rPr lang="en-GB" baseline="-25000" dirty="0"/>
              <a:t>6</a:t>
            </a:r>
            <a:r>
              <a:rPr lang="en-GB" dirty="0"/>
              <a:t>H</a:t>
            </a:r>
            <a:r>
              <a:rPr lang="en-GB" baseline="-25000" dirty="0"/>
              <a:t>5</a:t>
            </a:r>
            <a:r>
              <a:rPr lang="en-GB" dirty="0"/>
              <a:t>)</a:t>
            </a:r>
            <a:r>
              <a:rPr lang="en-GB" baseline="-25000" dirty="0"/>
              <a:t>4</a:t>
            </a:r>
            <a:r>
              <a:rPr lang="en-GB" dirty="0"/>
              <a:t>As ]+ Cl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899592" y="5241974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IQ" dirty="0"/>
              <a:t>حيث يعطي في الماء ايون رابع فنيل الزرنيخيوم الموجب الذي يتفاعل</a:t>
            </a:r>
          </a:p>
          <a:p>
            <a:pPr algn="r"/>
            <a:r>
              <a:rPr lang="ar-IQ" dirty="0"/>
              <a:t>مع الزئبق: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188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1471</TotalTime>
  <Words>507</Words>
  <Application>Microsoft Office PowerPoint</Application>
  <PresentationFormat>On-screen Show (4:3)</PresentationFormat>
  <Paragraphs>80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Oriel</vt:lpstr>
      <vt:lpstr>جامعة البصرة كلية التربية –القرنة قسم الكيمياء الكيمياء التحليلية  المرحلة الثانية الدراسة الصباحية المحاضرة الثالثة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Bassam PC</dc:creator>
  <cp:lastModifiedBy>Bassam PC</cp:lastModifiedBy>
  <cp:revision>46</cp:revision>
  <dcterms:created xsi:type="dcterms:W3CDTF">2020-04-24T20:43:01Z</dcterms:created>
  <dcterms:modified xsi:type="dcterms:W3CDTF">2020-12-22T20:14:09Z</dcterms:modified>
</cp:coreProperties>
</file>